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0"/>
  </p:notesMasterIdLst>
  <p:sldIdLst>
    <p:sldId id="256" r:id="rId2"/>
    <p:sldId id="264" r:id="rId3"/>
    <p:sldId id="268" r:id="rId4"/>
    <p:sldId id="269" r:id="rId5"/>
    <p:sldId id="272" r:id="rId6"/>
    <p:sldId id="270" r:id="rId7"/>
    <p:sldId id="271" r:id="rId8"/>
    <p:sldId id="273" r:id="rId9"/>
    <p:sldId id="274" r:id="rId10"/>
    <p:sldId id="277" r:id="rId11"/>
    <p:sldId id="276" r:id="rId12"/>
    <p:sldId id="278" r:id="rId13"/>
    <p:sldId id="279" r:id="rId14"/>
    <p:sldId id="280" r:id="rId15"/>
    <p:sldId id="281" r:id="rId16"/>
    <p:sldId id="282" r:id="rId17"/>
    <p:sldId id="283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35" autoAdjust="0"/>
    <p:restoredTop sz="86430" autoAdjust="0"/>
  </p:normalViewPr>
  <p:slideViewPr>
    <p:cSldViewPr>
      <p:cViewPr varScale="1">
        <p:scale>
          <a:sx n="115" d="100"/>
          <a:sy n="115" d="100"/>
        </p:scale>
        <p:origin x="111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EC7C9-0E9C-4D21-B216-8C8E4EB39AEC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57CD6-B5A4-4BF0-899E-6A37E071E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DF68992-05A1-4755-A728-FA75BD0E7698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561A9B-B1A3-477F-AEC2-9ED6A11E0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.rukobr.ru/npd-doc?npmid=99&amp;npid=607175848&amp;anchor=XA00M2M2MA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9&amp;npid=608607285" TargetMode="External"/><Relationship Id="rId2" Type="http://schemas.openxmlformats.org/officeDocument/2006/relationships/hyperlink" Target="https://e.rukobr.ru/npd-doc?npmid=99&amp;npid=607175848&amp;anchor=XA00M2O2MB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9&amp;npid=607175848&amp;anchor=XA00M8E2MP" TargetMode="External"/><Relationship Id="rId2" Type="http://schemas.openxmlformats.org/officeDocument/2006/relationships/hyperlink" Target="https://e.rukobr.ru/npd-doc?npmid=99&amp;npid=607175848&amp;anchor=XA00M3A2M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.rukobr.ru/npd-doc?npmid=99&amp;npid=607175848&amp;anchor=XA00M2O2MB" TargetMode="External"/><Relationship Id="rId5" Type="http://schemas.openxmlformats.org/officeDocument/2006/relationships/hyperlink" Target="https://e.rukobr.ru/npd-doc?npmid=99&amp;npid=607175848&amp;anchor=XA00MB62ND" TargetMode="External"/><Relationship Id="rId4" Type="http://schemas.openxmlformats.org/officeDocument/2006/relationships/hyperlink" Target="https://e.rukobr.ru/npd-doc?npmid=99&amp;npid=566085656&amp;anchor=XA00MBC2MT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e.rukobr.ru/npd-doc?npmid=99&amp;npid=608607285" TargetMode="External"/><Relationship Id="rId3" Type="http://schemas.openxmlformats.org/officeDocument/2006/relationships/hyperlink" Target="https://e.rukobr.ru/npd-doc?npmid=99&amp;npid=902389617&amp;anchor=XA00MDC2NU" TargetMode="External"/><Relationship Id="rId7" Type="http://schemas.openxmlformats.org/officeDocument/2006/relationships/hyperlink" Target="https://e.rukobr.ru/npd-doc?npmid=99&amp;npid=607175848&amp;anchor=XA00M282M0" TargetMode="External"/><Relationship Id="rId2" Type="http://schemas.openxmlformats.org/officeDocument/2006/relationships/hyperlink" Target="https://e.rukobr.ru/npd-doc?npmid=99&amp;npid=607175848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.rukobr.ru/npd-doc?npmid=99&amp;npid=607175848&amp;anchor=XA00M2O2MB" TargetMode="External"/><Relationship Id="rId5" Type="http://schemas.openxmlformats.org/officeDocument/2006/relationships/hyperlink" Target="https://e.rukobr.ru/npd-doc?npmid=99&amp;npid=607175848&amp;anchor=XA00M7E2ML" TargetMode="External"/><Relationship Id="rId4" Type="http://schemas.openxmlformats.org/officeDocument/2006/relationships/hyperlink" Target="https://e.rukobr.ru/npd-doc?npmid=99&amp;npid=902389617&amp;anchor=XA00M922N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9&amp;npid=902389617&amp;anchor=XA00M8K2N3" TargetMode="External"/><Relationship Id="rId2" Type="http://schemas.openxmlformats.org/officeDocument/2006/relationships/hyperlink" Target="https://e.rukobr.ru/npd-doc?npmid=99&amp;npid=607175848&amp;anchor=XA00M902MS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.rukobr.ru/npd-doc?npmid=99&amp;npid=607175848&amp;anchor=XA00M2O2MB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9&amp;npid=607175848&amp;anchor=XA00M2O2MB" TargetMode="External"/><Relationship Id="rId2" Type="http://schemas.openxmlformats.org/officeDocument/2006/relationships/hyperlink" Target="https://e.rukobr.ru/npd-doc?npmid=99&amp;npid=607175848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.rukobr.ru/npd-doc?npmid=99&amp;npid=573500115&amp;anchor=XA00M1K2L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9&amp;npid=607175848&amp;anchor=XA00ME82NN" TargetMode="External"/><Relationship Id="rId2" Type="http://schemas.openxmlformats.org/officeDocument/2006/relationships/hyperlink" Target="https://e.rukobr.ru/npd-doc?npmid=99&amp;npid=607175848&amp;anchor=XA00M2O2MB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0" y="285728"/>
            <a:ext cx="51041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>
                <a:solidFill>
                  <a:srgbClr val="334116"/>
                </a:solidFill>
                <a:latin typeface="Arial" charset="0"/>
              </a:rPr>
              <a:t> </a:t>
            </a:r>
            <a:r>
              <a:rPr lang="ru-RU" altLang="ru-RU" sz="3200" b="1" i="1" u="sng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Обучение детей с ОВЗ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i="1" u="sng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по новым ФГОС </a:t>
            </a:r>
          </a:p>
        </p:txBody>
      </p:sp>
      <p:sp>
        <p:nvSpPr>
          <p:cNvPr id="20482" name="AutoShape 2" descr="Работа с детьми ОВЗ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Работа с детьми ОВЗ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Работа с детьми ОВ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1" y="1857364"/>
            <a:ext cx="4256397" cy="307183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43636" y="4643446"/>
            <a:ext cx="2786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i="1" dirty="0"/>
              <a:t>ПМПК </a:t>
            </a:r>
          </a:p>
          <a:p>
            <a:r>
              <a:rPr lang="ru-RU" i="1" dirty="0"/>
              <a:t>МКУ «РМЦ Уватского муниципального района»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443841"/>
            <a:ext cx="650085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Стоит обсудить с педагогами, членами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школы, нужно ли заменить учебный предмет.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Если решили его заменить, заместителю директора по УВР нужно скорректировать АООП, подобрать компетентных педагогов и учебные издания.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Техническому специалисту понадобится разместить рабочую программу и учебный план предмета в электронном виде на сайте и в информационно-образовательной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среде школы (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/>
              </a:rPr>
              <a:t>п. 35.3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ФГОС ООО).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14290"/>
            <a:ext cx="60722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2546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Что нужно сделать  заместителю директору по УВР?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u="sng" dirty="0">
                <a:solidFill>
                  <a:srgbClr val="FF0000"/>
                </a:solidFill>
                <a:latin typeface="+mj-lt"/>
              </a:rPr>
              <a:t>4. Ученики на уровне основного общего образования изучают предмет РАЗВИТИЕ РЕЧИ.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214422"/>
            <a:ext cx="72866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Школа может сделать предмет развитие речи обязательным для изучения на уровне основного общего образования, но только для отдельных нозологических групп (</a:t>
            </a:r>
            <a:r>
              <a:rPr lang="ru-RU" sz="2000" dirty="0">
                <a:solidFill>
                  <a:schemeClr val="tx1"/>
                </a:solidFill>
                <a:hlinkClick r:id="rId2"/>
              </a:rPr>
              <a:t>п. 33.1</a:t>
            </a:r>
            <a:r>
              <a:rPr lang="ru-RU" sz="2000" dirty="0">
                <a:solidFill>
                  <a:schemeClr val="tx1"/>
                </a:solidFill>
              </a:rPr>
              <a:t> ФГОС ООО). </a:t>
            </a:r>
            <a:r>
              <a:rPr lang="ru-RU" sz="2000" b="1" u="sng" dirty="0">
                <a:solidFill>
                  <a:schemeClr val="tx1"/>
                </a:solidFill>
              </a:rPr>
              <a:t>К ним относят  группы с тяжелыми нарушениями речи, глухих и слабослышащих учеников. Для остальных групп детей с ОВЗ предмет также можно ввести в учебный план, но только в формируемую часть.</a:t>
            </a:r>
          </a:p>
          <a:p>
            <a:endParaRPr lang="ru-RU" sz="20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Предметом развитие речи необходимо дополнить предметную область «Русский язык и литература». Результаты по нему нужно определить с учетом здоровья учеников с ОВЗ, их особых образовательных потребностей. Также нужно руководствоваться примерными адаптированными программами основного общего образования. </a:t>
            </a:r>
            <a:r>
              <a:rPr lang="ru-RU" sz="2000" dirty="0" err="1">
                <a:solidFill>
                  <a:schemeClr val="tx1"/>
                </a:solidFill>
              </a:rPr>
              <a:t>Минпросвещения</a:t>
            </a:r>
            <a:r>
              <a:rPr lang="ru-RU" sz="2000" dirty="0">
                <a:solidFill>
                  <a:schemeClr val="tx1"/>
                </a:solidFill>
              </a:rPr>
              <a:t> разрешило их применять (</a:t>
            </a:r>
            <a:r>
              <a:rPr lang="ru-RU" sz="2000" dirty="0">
                <a:solidFill>
                  <a:schemeClr val="tx1"/>
                </a:solidFill>
                <a:hlinkClick r:id="rId3"/>
              </a:rPr>
              <a:t>письмо от 27.08.2021 № АБ-1362/07</a:t>
            </a:r>
            <a:r>
              <a:rPr lang="ru-RU" sz="2000" dirty="0">
                <a:solidFill>
                  <a:schemeClr val="tx1"/>
                </a:solidFill>
              </a:rPr>
              <a:t>) Примерные АООП ООО по развития речи можно скачать на сайте института коррекционной педагогики РАО.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5156" t="30000" r="48437" b="30833"/>
          <a:stretch>
            <a:fillRect/>
          </a:stretch>
        </p:blipFill>
        <p:spPr bwMode="auto">
          <a:xfrm>
            <a:off x="0" y="928670"/>
            <a:ext cx="87154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30" y="928670"/>
            <a:ext cx="82153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С педагогами понадобится обсудить, нужно ли вводить предмет развитие речи. Если решили включить его в АООП, заместителю директора по УВР понадобится скорректировать АООП, подобрать компетентных педагогов и учебные издания.</a:t>
            </a:r>
          </a:p>
          <a:p>
            <a:pPr algn="just"/>
            <a:endParaRPr lang="ru-RU" sz="20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 целевом разделе АООП заместитель должен указать предметные результаты по развитию речи, а в организационном – как изменились кадровые и учебно-методические условия из-за нового предмета.</a:t>
            </a:r>
          </a:p>
          <a:p>
            <a:pPr algn="just">
              <a:buFont typeface="Arial" pitchFamily="34" charset="0"/>
              <a:buChar char="•"/>
            </a:pPr>
            <a:endParaRPr lang="ru-RU" sz="20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 В содержательный раздел необходимо добавить его рабочую программу. Ее должен разработать педагог-предметник.</a:t>
            </a:r>
          </a:p>
          <a:p>
            <a:pPr algn="just">
              <a:buFont typeface="Arial" pitchFamily="34" charset="0"/>
              <a:buChar char="•"/>
            </a:pPr>
            <a:endParaRPr lang="ru-RU" sz="20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Также потребуется проконтролировать, чтобы заместитель директора внес поправки в учебный план. Количество часов по предмету он должен определить самостоятельно.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14290"/>
            <a:ext cx="60722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2546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Что нужно сделать  заместителю директору по УВР?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6572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u="sng" dirty="0">
                <a:solidFill>
                  <a:srgbClr val="FF0000"/>
                </a:solidFill>
                <a:latin typeface="+mj-lt"/>
              </a:rPr>
              <a:t>5. План внеурочной деятельности включён в организационный раздел АООП.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192" y="1142984"/>
            <a:ext cx="8286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АООП основного общего образования должна содержать план внеурочной деятельности (</a:t>
            </a:r>
            <a:r>
              <a:rPr lang="ru-RU" sz="2000" dirty="0">
                <a:solidFill>
                  <a:schemeClr val="tx1"/>
                </a:solidFill>
                <a:hlinkClick r:id="rId2"/>
              </a:rPr>
              <a:t>п. 33.2</a:t>
            </a:r>
            <a:r>
              <a:rPr lang="ru-RU" sz="2000" dirty="0">
                <a:solidFill>
                  <a:schemeClr val="tx1"/>
                </a:solidFill>
              </a:rPr>
              <a:t> ФГОС ООО). Он должен отражать формы организации и объем внеурочной деятельности для учеников.</a:t>
            </a:r>
          </a:p>
          <a:p>
            <a:pPr>
              <a:buFont typeface="Arial" pitchFamily="34" charset="0"/>
              <a:buChar char="•"/>
            </a:pPr>
            <a:endParaRPr lang="ru-RU" sz="20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Их определяют с учетом образовательных потребностей и интересов детей, запросов их родителей, возможностей школы. Также в план включают индивидуальные и групповые коррекционные учебные курсы, которые соответствуют программе коррекционной работы (</a:t>
            </a:r>
            <a:r>
              <a:rPr lang="ru-RU" sz="2000" dirty="0" err="1">
                <a:solidFill>
                  <a:schemeClr val="tx1"/>
                </a:solidFill>
              </a:rPr>
              <a:t>пп</a:t>
            </a:r>
            <a:r>
              <a:rPr lang="ru-RU" sz="2000" dirty="0">
                <a:solidFill>
                  <a:schemeClr val="tx1"/>
                </a:solidFill>
              </a:rPr>
              <a:t>. </a:t>
            </a:r>
            <a:r>
              <a:rPr lang="ru-RU" sz="2000" dirty="0">
                <a:solidFill>
                  <a:schemeClr val="tx1"/>
                </a:solidFill>
                <a:hlinkClick r:id="rId3"/>
              </a:rPr>
              <a:t>29</a:t>
            </a:r>
            <a:r>
              <a:rPr lang="ru-RU" sz="2000" dirty="0">
                <a:solidFill>
                  <a:schemeClr val="tx1"/>
                </a:solidFill>
              </a:rPr>
              <a:t> и </a:t>
            </a:r>
            <a:r>
              <a:rPr lang="ru-RU" sz="2000" dirty="0">
                <a:solidFill>
                  <a:schemeClr val="tx1"/>
                </a:solidFill>
                <a:hlinkClick r:id="rId2"/>
              </a:rPr>
              <a:t>33.2</a:t>
            </a:r>
            <a:r>
              <a:rPr lang="ru-RU" sz="2000" dirty="0">
                <a:solidFill>
                  <a:schemeClr val="tx1"/>
                </a:solidFill>
              </a:rPr>
              <a:t> ФГОС ООО). 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На них в плане отводят не менее 5 из 10 возможных академических часов в неделю (</a:t>
            </a:r>
            <a:r>
              <a:rPr lang="ru-RU" sz="2000" dirty="0">
                <a:solidFill>
                  <a:schemeClr val="tx1"/>
                </a:solidFill>
                <a:hlinkClick r:id="rId4"/>
              </a:rPr>
              <a:t>п. 3.4.16</a:t>
            </a:r>
            <a:r>
              <a:rPr lang="ru-RU" sz="2000" dirty="0">
                <a:solidFill>
                  <a:schemeClr val="tx1"/>
                </a:solidFill>
              </a:rPr>
              <a:t> СП 2.4.3648–20). При этом курсы внеурочной деятельности также необходимо включать в учебный план (</a:t>
            </a:r>
            <a:r>
              <a:rPr lang="ru-RU" sz="2000" dirty="0">
                <a:solidFill>
                  <a:schemeClr val="tx1"/>
                </a:solidFill>
                <a:hlinkClick r:id="rId5"/>
              </a:rPr>
              <a:t>п. 25</a:t>
            </a:r>
            <a:r>
              <a:rPr lang="ru-RU" sz="2000" dirty="0">
                <a:solidFill>
                  <a:schemeClr val="tx1"/>
                </a:solidFill>
              </a:rPr>
              <a:t> ФГОС ООО). Их отражают в части, которую формируют участники образовательных отношений (</a:t>
            </a:r>
            <a:r>
              <a:rPr lang="ru-RU" sz="2000" dirty="0">
                <a:solidFill>
                  <a:schemeClr val="tx1"/>
                </a:solidFill>
                <a:hlinkClick r:id="rId6"/>
              </a:rPr>
              <a:t>п. 33.1</a:t>
            </a:r>
            <a:r>
              <a:rPr lang="ru-RU" sz="2000" dirty="0">
                <a:solidFill>
                  <a:schemeClr val="tx1"/>
                </a:solidFill>
              </a:rPr>
              <a:t> ФГОС ООО).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3116"/>
            <a:ext cx="73581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П</a:t>
            </a:r>
            <a:r>
              <a:rPr lang="ru-RU" sz="2000" dirty="0"/>
              <a:t>онадобится подготовить план внеурочной деятельности. </a:t>
            </a:r>
          </a:p>
          <a:p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/>
              <a:t>Ответственным за него нужно назначить заместителя по ВР.</a:t>
            </a:r>
          </a:p>
          <a:p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/>
              <a:t> Он должен определить формы организации и объем внеурочной деятельности, включить индивидуальные и групповые коррекционные учебные курсы.</a:t>
            </a:r>
          </a:p>
          <a:p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/>
              <a:t> Поручите учителям представить </a:t>
            </a:r>
            <a:r>
              <a:rPr lang="ru-RU" sz="2000" dirty="0" err="1"/>
              <a:t>замдиректору</a:t>
            </a:r>
            <a:r>
              <a:rPr lang="ru-RU" sz="2000" dirty="0"/>
              <a:t> предложения по внеурочным мероприятиям и курсам, сообщить об интересах и потребностях учеников, их родителей.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642918"/>
            <a:ext cx="60722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2546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Что нужно сделать  заместителю директору по УВР?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068" y="285728"/>
            <a:ext cx="8143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u="sng" dirty="0">
                <a:solidFill>
                  <a:srgbClr val="FF0000"/>
                </a:solidFill>
                <a:latin typeface="+mj-lt"/>
              </a:rPr>
              <a:t>6. При разработке АООП руководствуемся ФГОС ООО и ПООП ООО. Также ориентируемся на проекты примерных АООП ООО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428736"/>
            <a:ext cx="80283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АООП для основного общего образования необходимо разрабатывать в соответствии со </a:t>
            </a:r>
            <a:r>
              <a:rPr lang="ru-RU" sz="2000" dirty="0">
                <a:solidFill>
                  <a:schemeClr val="tx1"/>
                </a:solidFill>
                <a:hlinkClick r:id="rId2"/>
              </a:rPr>
              <a:t>ФГОС ООО</a:t>
            </a:r>
            <a:r>
              <a:rPr lang="ru-RU" sz="2000" dirty="0">
                <a:solidFill>
                  <a:schemeClr val="tx1"/>
                </a:solidFill>
              </a:rPr>
              <a:t> и примерными адаптированными образовательными программами основного общего образования (ст. </a:t>
            </a:r>
            <a:r>
              <a:rPr lang="ru-RU" sz="2000" dirty="0">
                <a:solidFill>
                  <a:schemeClr val="tx1"/>
                </a:solidFill>
                <a:hlinkClick r:id="rId3"/>
              </a:rPr>
              <a:t>12</a:t>
            </a:r>
            <a:r>
              <a:rPr lang="ru-RU" sz="2000" dirty="0">
                <a:solidFill>
                  <a:schemeClr val="tx1"/>
                </a:solidFill>
              </a:rPr>
              <a:t> и </a:t>
            </a:r>
            <a:r>
              <a:rPr lang="ru-RU" sz="2000" dirty="0">
                <a:solidFill>
                  <a:schemeClr val="tx1"/>
                </a:solidFill>
                <a:hlinkClick r:id="rId4"/>
              </a:rPr>
              <a:t>28</a:t>
            </a:r>
            <a:r>
              <a:rPr lang="ru-RU" sz="2000" dirty="0">
                <a:solidFill>
                  <a:schemeClr val="tx1"/>
                </a:solidFill>
              </a:rPr>
              <a:t> Федерального закона от 29.12.2012 № 273-ФЗ, </a:t>
            </a:r>
            <a:r>
              <a:rPr lang="ru-RU" sz="2000" dirty="0" err="1">
                <a:solidFill>
                  <a:schemeClr val="tx1"/>
                </a:solidFill>
              </a:rPr>
              <a:t>пп</a:t>
            </a:r>
            <a:r>
              <a:rPr lang="ru-RU" sz="2000" dirty="0">
                <a:solidFill>
                  <a:schemeClr val="tx1"/>
                </a:solidFill>
              </a:rPr>
              <a:t>. </a:t>
            </a:r>
            <a:r>
              <a:rPr lang="ru-RU" sz="2000" dirty="0">
                <a:solidFill>
                  <a:schemeClr val="tx1"/>
                </a:solidFill>
                <a:hlinkClick r:id="rId5"/>
              </a:rPr>
              <a:t>12</a:t>
            </a:r>
            <a:r>
              <a:rPr lang="ru-RU" sz="2000" dirty="0">
                <a:solidFill>
                  <a:schemeClr val="tx1"/>
                </a:solidFill>
              </a:rPr>
              <a:t>, </a:t>
            </a:r>
            <a:r>
              <a:rPr lang="ru-RU" sz="2000" dirty="0">
                <a:solidFill>
                  <a:schemeClr val="tx1"/>
                </a:solidFill>
                <a:hlinkClick r:id="rId6"/>
              </a:rPr>
              <a:t>33.1</a:t>
            </a:r>
            <a:r>
              <a:rPr lang="ru-RU" sz="2000" dirty="0">
                <a:solidFill>
                  <a:schemeClr val="tx1"/>
                </a:solidFill>
              </a:rPr>
              <a:t> и </a:t>
            </a:r>
            <a:r>
              <a:rPr lang="ru-RU" sz="2000" dirty="0">
                <a:solidFill>
                  <a:schemeClr val="tx1"/>
                </a:solidFill>
                <a:hlinkClick r:id="rId7"/>
              </a:rPr>
              <a:t>46</a:t>
            </a:r>
            <a:r>
              <a:rPr lang="ru-RU" sz="2000" dirty="0">
                <a:solidFill>
                  <a:schemeClr val="tx1"/>
                </a:solidFill>
              </a:rPr>
              <a:t> ФГОС ООО).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 Примерные адаптированные программы для основного общего образования еще не утвердили. Пока их не примут, </a:t>
            </a:r>
            <a:r>
              <a:rPr lang="ru-RU" sz="2000" dirty="0" err="1">
                <a:solidFill>
                  <a:schemeClr val="tx1"/>
                </a:solidFill>
              </a:rPr>
              <a:t>Минпросвещения</a:t>
            </a:r>
            <a:r>
              <a:rPr lang="ru-RU" sz="2000" dirty="0">
                <a:solidFill>
                  <a:schemeClr val="tx1"/>
                </a:solidFill>
              </a:rPr>
              <a:t> рекомендует опираться на проекты примерных АООП данного уровня образования.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 Это позволит отразить специфику детей с разными нозологиями (</a:t>
            </a:r>
            <a:r>
              <a:rPr lang="ru-RU" sz="2000" dirty="0">
                <a:solidFill>
                  <a:schemeClr val="tx1"/>
                </a:solidFill>
                <a:hlinkClick r:id="rId8"/>
              </a:rPr>
              <a:t>письмо </a:t>
            </a:r>
            <a:r>
              <a:rPr lang="ru-RU" sz="2000" dirty="0" err="1">
                <a:solidFill>
                  <a:schemeClr val="tx1"/>
                </a:solidFill>
                <a:hlinkClick r:id="rId8"/>
              </a:rPr>
              <a:t>Минпросвещения</a:t>
            </a:r>
            <a:r>
              <a:rPr lang="ru-RU" sz="2000" dirty="0">
                <a:solidFill>
                  <a:schemeClr val="tx1"/>
                </a:solidFill>
                <a:hlinkClick r:id="rId8"/>
              </a:rPr>
              <a:t> от 27.08.2021 № АБ-1362/07</a:t>
            </a:r>
            <a:r>
              <a:rPr lang="ru-RU" sz="2000" dirty="0">
                <a:solidFill>
                  <a:schemeClr val="tx1"/>
                </a:solidFill>
              </a:rPr>
              <a:t>)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Проекты примерных программ можно скачать на сайте института коррекционной педагогики РАО. Также можно использовать в работе проекты рабочих программ для 5-7-х классов, которые разместили на сайте ФГБНУ «ИКП РАО».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714488"/>
            <a:ext cx="7286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/>
              <a:t>Понадобится издать приказ о подготовке обновленных АООП. В нем нужно утвердить состав рабочей группы, определить ее обязанности, прописать поручения для работников.</a:t>
            </a:r>
          </a:p>
          <a:p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/>
              <a:t> Готовый проект АООП надо рассмотреть на педагогическом совете. Он должен включать три раздела: целевой, содержательный и организационный (</a:t>
            </a:r>
            <a:r>
              <a:rPr lang="ru-RU" sz="2000" dirty="0">
                <a:hlinkClick r:id="rId2"/>
              </a:rPr>
              <a:t>п. 30</a:t>
            </a:r>
            <a:r>
              <a:rPr lang="ru-RU" sz="2000" dirty="0"/>
              <a:t> ФГОС ООО). </a:t>
            </a:r>
          </a:p>
          <a:p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/>
              <a:t>Программу нужно утвердить до начала лета, чтобы ознакомить с ней родителей, которые подали заявление на зачисление в школу (</a:t>
            </a:r>
            <a:r>
              <a:rPr lang="ru-RU" sz="2000" dirty="0">
                <a:hlinkClick r:id="rId3"/>
              </a:rPr>
              <a:t>ч. 2</a:t>
            </a:r>
            <a:r>
              <a:rPr lang="ru-RU" sz="2000" dirty="0"/>
              <a:t> ст. 55 Федерального закона от 29.12.2012 № 273-ФЗ).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642918"/>
            <a:ext cx="60722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2546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Что нужно сделать  заместителю директору по УВР?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404813"/>
            <a:ext cx="9144000" cy="6408737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>
                <a:solidFill>
                  <a:srgbClr val="C00000"/>
                </a:solidFill>
              </a:rPr>
              <a:t>Спасибо </a:t>
            </a:r>
          </a:p>
          <a:p>
            <a:pPr marL="0" indent="0" algn="ctr">
              <a:buNone/>
            </a:pPr>
            <a:r>
              <a:rPr lang="ru-RU" sz="7200" dirty="0">
                <a:solidFill>
                  <a:srgbClr val="C00000"/>
                </a:solidFill>
              </a:rPr>
              <a:t>за внимание!</a:t>
            </a:r>
          </a:p>
          <a:p>
            <a:pPr marL="0" indent="0" algn="r">
              <a:buNone/>
            </a:pPr>
            <a:r>
              <a:rPr lang="ru-RU" b="0" dirty="0">
                <a:solidFill>
                  <a:schemeClr val="accent5">
                    <a:lumMod val="25000"/>
                  </a:schemeClr>
                </a:solidFill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47661"/>
            <a:ext cx="3528392" cy="393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856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1000108"/>
            <a:ext cx="7929618" cy="5238767"/>
          </a:xfrm>
        </p:spPr>
        <p:txBody>
          <a:bodyPr/>
          <a:lstStyle/>
          <a:p>
            <a:pPr marL="0" indent="0" algn="just">
              <a:buNone/>
            </a:pP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1357290" y="1285860"/>
            <a:ext cx="6605605" cy="3079764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/>
          <a:lstStyle>
            <a:lvl1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rgbClr val="404040"/>
                </a:solidFill>
                <a:latin typeface="Verdana" panose="020B0604030504040204" pitchFamily="34" charset="0"/>
              </a:defRPr>
            </a:lvl1pPr>
            <a:lvl2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404040"/>
                </a:solidFill>
                <a:latin typeface="Verdana" panose="020B0604030504040204" pitchFamily="34" charset="0"/>
              </a:defRPr>
            </a:lvl2pPr>
            <a:lvl3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040"/>
                </a:solidFill>
                <a:latin typeface="Verdana" panose="020B0604030504040204" pitchFamily="34" charset="0"/>
              </a:defRPr>
            </a:lvl3pPr>
            <a:lvl4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Verdana" panose="020B0604030504040204" pitchFamily="34" charset="0"/>
              </a:defRPr>
            </a:lvl4pPr>
            <a:lvl5pPr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Verdan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Verdan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Verdan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Verdan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404040"/>
              </a:buClr>
              <a:buFont typeface="Wingdings 2" panose="05020102010507070707" pitchFamily="18" charset="2"/>
              <a:buChar char="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40404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Изменения касаются предметов: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ru-RU" altLang="ru-RU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Char char="-"/>
              <a:defRPr/>
            </a:pP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музыки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Char char="-"/>
              <a:defRPr/>
            </a:pP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иностранного языка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Char char="-"/>
              <a:defRPr/>
            </a:pP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адаптивной физической культуры</a:t>
            </a:r>
          </a:p>
          <a:p>
            <a:pPr marL="457200" indent="-457200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Char char="-"/>
              <a:defRPr/>
            </a:pPr>
            <a:r>
              <a:rPr lang="ru-RU" altLang="ru-RU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развитие речи </a:t>
            </a:r>
          </a:p>
        </p:txBody>
      </p:sp>
    </p:spTree>
    <p:extLst>
      <p:ext uri="{BB962C8B-B14F-4D97-AF65-F5344CB8AC3E}">
        <p14:creationId xmlns:p14="http://schemas.microsoft.com/office/powerpoint/2010/main" val="129952179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11306"/>
            <a:ext cx="7286676" cy="4958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2546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AutoNum type="arabicPeriod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000" b="1" u="sng" dirty="0">
                <a:solidFill>
                  <a:srgbClr val="FF0000"/>
                </a:solidFill>
                <a:latin typeface="Arial" charset="0"/>
                <a:cs typeface="Arial" charset="0"/>
              </a:rPr>
              <a:t>Предмет музыка можно исключить из обязательных для изучения в учебном плане у глухих детей.</a:t>
            </a:r>
          </a:p>
          <a:p>
            <a:pPr marL="533400" indent="-52546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AutoNum type="arabicPeriod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endParaRPr lang="ru-RU" altLang="ru-RU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533400" indent="-52546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000" dirty="0">
                <a:latin typeface="Arial" charset="0"/>
                <a:cs typeface="Arial" charset="0"/>
              </a:rPr>
              <a:t>        Новый стандарт разрешает исключить, добавить и заменить отдельные обязательные учебные предметы для детей с ОВЗ по некоторым нозологическим группам (п. 33.1 ФГОС ООО). </a:t>
            </a:r>
          </a:p>
          <a:p>
            <a:pPr marL="533400" indent="-525463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000" dirty="0">
                <a:latin typeface="Arial" charset="0"/>
                <a:cs typeface="Arial" charset="0"/>
              </a:rPr>
              <a:t>    Глухие и слабослышащие дети из-за физиологических особенностей неспособны полноценно воспринимать звуки, а значит освоить предмет и пройти по нему аттестацию. При этом совсем исключать изучение музыки из АООП не стоит. Музыкально-эстетическое воспитание можно организовать в рамках внеурочной деятельности, в том числе рабочей программы воспитания.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685804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2546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Что нужно сделать  заместителю директору по УВР?</a:t>
            </a:r>
          </a:p>
          <a:p>
            <a:pPr marL="533400" indent="-52546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endParaRPr lang="ru-RU" altLang="ru-RU" b="1" dirty="0">
              <a:latin typeface="Arial" charset="0"/>
              <a:cs typeface="Arial" charset="0"/>
            </a:endParaRPr>
          </a:p>
          <a:p>
            <a:pPr marL="533400" indent="-525463" algn="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dirty="0">
                <a:latin typeface="Arial" charset="0"/>
                <a:cs typeface="Arial" charset="0"/>
              </a:rPr>
              <a:t>Необходимо созвать заседание педагогического совета.</a:t>
            </a:r>
          </a:p>
          <a:p>
            <a:pPr marL="533400" indent="-525463" algn="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dirty="0">
                <a:latin typeface="Arial" charset="0"/>
                <a:cs typeface="Arial" charset="0"/>
              </a:rPr>
              <a:t> На нем нужно обсудить, есть ли возможность изучить музыку у учеников с ОВЗ вашей школы. </a:t>
            </a:r>
          </a:p>
          <a:p>
            <a:pPr marL="533400" indent="-525463" algn="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dirty="0">
                <a:latin typeface="Arial" charset="0"/>
                <a:cs typeface="Arial" charset="0"/>
              </a:rPr>
              <a:t>Пусть педагоги руководствуются заключениями ПМПК и требованиями ФГОС ООО к учебному предмету. </a:t>
            </a:r>
          </a:p>
          <a:p>
            <a:pPr marL="533400" indent="-525463" algn="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dirty="0">
                <a:latin typeface="Arial" charset="0"/>
                <a:cs typeface="Arial" charset="0"/>
              </a:rPr>
              <a:t>По итогам заседания заместителю директора по УВР понадобится скорректировать АООП. Поручите педагогу музыки ему помочь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071538" y="357166"/>
            <a:ext cx="7848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 u="sng" dirty="0">
                <a:solidFill>
                  <a:srgbClr val="FF0000"/>
                </a:solidFill>
                <a:latin typeface="Arial" charset="0"/>
                <a:ea typeface="Times New Roman" pitchFamily="18" charset="0"/>
              </a:rPr>
              <a:t>2. В учебном плане изменяется  срок  и продолжительность изучения иностранного языка</a:t>
            </a:r>
            <a:endParaRPr lang="ru-RU" altLang="ru-RU" sz="2000" u="sng" dirty="0">
              <a:solidFill>
                <a:srgbClr val="FF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03237" y="1571612"/>
            <a:ext cx="86407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42900" indent="-334963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24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     </a:t>
            </a:r>
            <a:r>
              <a:rPr lang="ru-RU" altLang="ru-RU" sz="20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Исключить иностранный язык из учебного плана нельзя. Это обязательный предмет. </a:t>
            </a:r>
          </a:p>
          <a:p>
            <a:pPr marL="342900" indent="-334963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20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    Можно изменить срок и продолжительность его изучения для </a:t>
            </a:r>
            <a:r>
              <a:rPr lang="ru-RU" altLang="ru-RU" sz="2000" b="1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глухих, слабослышащих учеников, учеников с тяжелыми нарушениями речи, опорно-двигательного аппарата</a:t>
            </a:r>
            <a:r>
              <a:rPr lang="ru-RU" altLang="ru-RU" sz="20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(</a:t>
            </a:r>
            <a:r>
              <a:rPr lang="ru-RU" altLang="ru-RU" sz="2000" u="sng" dirty="0">
                <a:solidFill>
                  <a:srgbClr val="329A32"/>
                </a:solidFill>
                <a:latin typeface="PT Serif" pitchFamily="18" charset="-52"/>
                <a:cs typeface="Times New Roman" pitchFamily="18" charset="0"/>
                <a:hlinkClick r:id="rId2"/>
              </a:rPr>
              <a:t>п. 33.1</a:t>
            </a:r>
            <a:r>
              <a:rPr lang="ru-RU" altLang="ru-RU" sz="20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 ФГОС ООО). </a:t>
            </a:r>
          </a:p>
          <a:p>
            <a:pPr marL="342900" indent="-334963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20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На практике иностранный язык для таких детей вводят в более поздние сроки. Например, на четвертый год освоения АООП.</a:t>
            </a:r>
          </a:p>
          <a:p>
            <a:pPr marL="342900" indent="-334963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20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Школа может отказаться только от второго иностранного языка, если у нее нет ресурсов или родители против этого предмета. Но если есть ресурсы или хотя бы один родитель хочет ввести для своего ребенка второй иностранный язык, школа обязана это сделать (</a:t>
            </a:r>
            <a:r>
              <a:rPr lang="ru-RU" altLang="ru-RU" sz="2000" u="sng" dirty="0">
                <a:solidFill>
                  <a:srgbClr val="329A32"/>
                </a:solidFill>
                <a:latin typeface="PT Serif" pitchFamily="18" charset="-52"/>
                <a:cs typeface="Times New Roman" pitchFamily="18" charset="0"/>
                <a:hlinkClick r:id="rId2"/>
              </a:rPr>
              <a:t>п. 33.1</a:t>
            </a:r>
            <a:r>
              <a:rPr lang="ru-RU" altLang="ru-RU" sz="2000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 ФГОС ООО).</a:t>
            </a:r>
          </a:p>
          <a:p>
            <a:pPr marL="342900" indent="-334963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altLang="ru-RU" sz="2000" dirty="0">
              <a:solidFill>
                <a:srgbClr val="334116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 l="6562" t="35000" r="49375" b="35833"/>
          <a:stretch>
            <a:fillRect/>
          </a:stretch>
        </p:blipFill>
        <p:spPr bwMode="auto">
          <a:xfrm>
            <a:off x="1000100" y="1142984"/>
            <a:ext cx="786634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60722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2546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533400" algn="l"/>
                <a:tab pos="981075" algn="l"/>
                <a:tab pos="1430338" algn="l"/>
                <a:tab pos="1879600" algn="l"/>
                <a:tab pos="2328863" algn="l"/>
                <a:tab pos="2778125" algn="l"/>
                <a:tab pos="3227388" algn="l"/>
                <a:tab pos="3676650" algn="l"/>
                <a:tab pos="4125913" algn="l"/>
                <a:tab pos="4575175" algn="l"/>
                <a:tab pos="5024438" algn="l"/>
                <a:tab pos="5473700" algn="l"/>
                <a:tab pos="5922963" algn="l"/>
                <a:tab pos="6372225" algn="l"/>
                <a:tab pos="6821488" algn="l"/>
                <a:tab pos="7270750" algn="l"/>
                <a:tab pos="7720013" algn="l"/>
                <a:tab pos="8169275" algn="l"/>
                <a:tab pos="8618538" algn="l"/>
                <a:tab pos="9067800" algn="l"/>
                <a:tab pos="9517063" algn="l"/>
              </a:tabLst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Что нужно сделать  заместителю директору по УВР?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142984"/>
            <a:ext cx="7429552" cy="5191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algn="just">
              <a:lnSpc>
                <a:spcPts val="2100"/>
              </a:lnSpc>
              <a:spcBef>
                <a:spcPct val="20000"/>
              </a:spcBef>
              <a:spcAft>
                <a:spcPts val="800"/>
              </a:spcAft>
              <a:buClr>
                <a:srgbClr val="404040"/>
              </a:buClr>
              <a:buFont typeface="Arial" pitchFamily="34" charset="0"/>
              <a:buChar char="•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Заместитель директора по УВР вместе с педагогом-предметником определят, сколько часов понадобится для изучения иностранного языка. </a:t>
            </a:r>
          </a:p>
          <a:p>
            <a:pPr marL="6350" algn="just">
              <a:lnSpc>
                <a:spcPts val="2100"/>
              </a:lnSpc>
              <a:spcBef>
                <a:spcPct val="20000"/>
              </a:spcBef>
              <a:spcAft>
                <a:spcPts val="800"/>
              </a:spcAft>
              <a:buClr>
                <a:srgbClr val="404040"/>
              </a:buClr>
              <a:buFont typeface="Arial" pitchFamily="34" charset="0"/>
              <a:buChar char="•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Главное, чтобы за это время дети успели освоить образовательную программу. Общий объем аудиторной работы при этом должен быть в тех минимальных и максимальных пределах, которые установил </a:t>
            </a:r>
            <a:r>
              <a:rPr lang="ru-RU" altLang="ru-RU" u="sng" dirty="0">
                <a:solidFill>
                  <a:srgbClr val="329A32"/>
                </a:solidFill>
                <a:latin typeface="PT Serif" pitchFamily="18" charset="-52"/>
                <a:cs typeface="Times New Roman" pitchFamily="18" charset="0"/>
                <a:hlinkClick r:id="rId2"/>
              </a:rPr>
              <a:t>ФГОС ООО</a:t>
            </a: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. Это от 5058 до 5549 академических часов за пять лет обучения, от 5058 до 6018 – за шесть (</a:t>
            </a:r>
            <a:r>
              <a:rPr lang="ru-RU" altLang="ru-RU" u="sng" dirty="0">
                <a:solidFill>
                  <a:srgbClr val="329A32"/>
                </a:solidFill>
                <a:latin typeface="PT Serif" pitchFamily="18" charset="-52"/>
                <a:cs typeface="Times New Roman" pitchFamily="18" charset="0"/>
                <a:hlinkClick r:id="rId3"/>
              </a:rPr>
              <a:t>п. 33.1</a:t>
            </a: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 ФГОС ООО). </a:t>
            </a:r>
          </a:p>
          <a:p>
            <a:pPr marL="6350" algn="just">
              <a:lnSpc>
                <a:spcPts val="2100"/>
              </a:lnSpc>
              <a:spcBef>
                <a:spcPct val="20000"/>
              </a:spcBef>
              <a:spcAft>
                <a:spcPts val="800"/>
              </a:spcAft>
              <a:buClr>
                <a:srgbClr val="404040"/>
              </a:buClr>
              <a:buFont typeface="Arial" pitchFamily="34" charset="0"/>
              <a:buChar char="•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Также нужно проверить пределы недельной нагрузки. </a:t>
            </a:r>
          </a:p>
          <a:p>
            <a:pPr marL="6350" algn="just">
              <a:lnSpc>
                <a:spcPts val="2100"/>
              </a:lnSpc>
              <a:spcBef>
                <a:spcPct val="20000"/>
              </a:spcBef>
              <a:spcAft>
                <a:spcPts val="800"/>
              </a:spcAft>
              <a:buClr>
                <a:srgbClr val="404040"/>
              </a:buClr>
              <a:buFont typeface="Arial" pitchFamily="34" charset="0"/>
              <a:buChar char="•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Нормативы необходимо посмотреть в </a:t>
            </a:r>
            <a:r>
              <a:rPr lang="ru-RU" altLang="ru-RU" u="sng" dirty="0">
                <a:solidFill>
                  <a:srgbClr val="329A32"/>
                </a:solidFill>
                <a:latin typeface="PT Serif" pitchFamily="18" charset="-52"/>
                <a:cs typeface="Times New Roman" pitchFamily="18" charset="0"/>
                <a:hlinkClick r:id="rId4"/>
              </a:rPr>
              <a:t>таблице 6.6</a:t>
            </a: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 </a:t>
            </a:r>
            <a:r>
              <a:rPr lang="ru-RU" altLang="ru-RU" dirty="0" err="1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СанПиН</a:t>
            </a: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1.2.3685–21. </a:t>
            </a:r>
          </a:p>
          <a:p>
            <a:pPr marL="6350" algn="just">
              <a:lnSpc>
                <a:spcPts val="2100"/>
              </a:lnSpc>
              <a:spcBef>
                <a:spcPct val="20000"/>
              </a:spcBef>
              <a:spcAft>
                <a:spcPts val="800"/>
              </a:spcAft>
              <a:buClr>
                <a:srgbClr val="404040"/>
              </a:buClr>
              <a:buFont typeface="Arial" pitchFamily="34" charset="0"/>
              <a:buChar char="•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Если выявили несоответствия, понадобится скорректировать рабочую программу предмета. </a:t>
            </a:r>
          </a:p>
          <a:p>
            <a:pPr marL="6350" algn="just">
              <a:lnSpc>
                <a:spcPts val="2100"/>
              </a:lnSpc>
              <a:spcBef>
                <a:spcPct val="20000"/>
              </a:spcBef>
              <a:spcAft>
                <a:spcPts val="800"/>
              </a:spcAft>
              <a:buClr>
                <a:srgbClr val="404040"/>
              </a:buClr>
              <a:buFont typeface="Arial" pitchFamily="34" charset="0"/>
              <a:buChar char="•"/>
              <a:tabLst>
                <a:tab pos="609600" algn="l"/>
                <a:tab pos="1057275" algn="l"/>
                <a:tab pos="1506538" algn="l"/>
                <a:tab pos="1955800" algn="l"/>
                <a:tab pos="2405063" algn="l"/>
                <a:tab pos="2854325" algn="l"/>
                <a:tab pos="3303588" algn="l"/>
                <a:tab pos="3752850" algn="l"/>
                <a:tab pos="4202113" algn="l"/>
                <a:tab pos="4651375" algn="l"/>
                <a:tab pos="5100638" algn="l"/>
                <a:tab pos="5549900" algn="l"/>
                <a:tab pos="5999163" algn="l"/>
                <a:tab pos="6448425" algn="l"/>
                <a:tab pos="6897688" algn="l"/>
                <a:tab pos="7346950" algn="l"/>
                <a:tab pos="7796213" algn="l"/>
                <a:tab pos="8245475" algn="l"/>
                <a:tab pos="8694738" algn="l"/>
                <a:tab pos="9144000" algn="l"/>
                <a:tab pos="95932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Поправки нужно рассмотреть на педагогическом совете и утвердить в составе АООП.</a:t>
            </a:r>
            <a:endParaRPr lang="ru-RU" altLang="ru-RU" dirty="0">
              <a:solidFill>
                <a:srgbClr val="40404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u="sng" dirty="0">
                <a:solidFill>
                  <a:srgbClr val="FF0000"/>
                </a:solidFill>
                <a:latin typeface="+mj-lt"/>
              </a:rPr>
              <a:t>3. Физическая культура или адаптивная физическая культура?</a:t>
            </a:r>
            <a:endParaRPr lang="ru-RU" sz="2000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071546"/>
            <a:ext cx="728667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3496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По новому ФГОС школа может оставить в учебном плане физическую культуру или заменить ее на адаптивную физическую культуру (</a:t>
            </a:r>
            <a:r>
              <a:rPr lang="ru-RU" altLang="ru-RU" u="sng" dirty="0">
                <a:solidFill>
                  <a:srgbClr val="329A32"/>
                </a:solidFill>
                <a:latin typeface="PT Serif" pitchFamily="18" charset="-52"/>
                <a:cs typeface="Times New Roman" pitchFamily="18" charset="0"/>
                <a:hlinkClick r:id="rId2"/>
              </a:rPr>
              <a:t>п. 33.1</a:t>
            </a: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 ФГОС ООО). </a:t>
            </a:r>
          </a:p>
          <a:p>
            <a:pPr marL="342900" indent="-33496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     </a:t>
            </a:r>
            <a:r>
              <a:rPr lang="ru-RU" altLang="ru-RU" b="1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Включать оба предмета в обязательную часть учебного плана нельзя. </a:t>
            </a:r>
          </a:p>
          <a:p>
            <a:pPr marL="342900" indent="-33496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    Предметные результаты по адаптивной физической культуре ФГОС не определяет. Школа должна сформулировать их сама. При этом нужно учитывать состояние здоровья учеников с ОВЗ, их особые образовательные потребности. </a:t>
            </a:r>
          </a:p>
          <a:p>
            <a:pPr marL="342900" indent="-33496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      Также необходимо руководствоваться примерными адаптированными программами основного общего образования. Скачать их можно на сайте института коррекционной педагогики РАО. По физической культуре предметные результаты можно взять из </a:t>
            </a:r>
            <a:r>
              <a:rPr lang="ru-RU" altLang="ru-RU" u="sng" dirty="0">
                <a:solidFill>
                  <a:srgbClr val="329A32"/>
                </a:solidFill>
                <a:latin typeface="PT Serif" pitchFamily="18" charset="-52"/>
                <a:cs typeface="Times New Roman" pitchFamily="18" charset="0"/>
                <a:hlinkClick r:id="rId3"/>
              </a:rPr>
              <a:t>пункта 45.11.1</a:t>
            </a:r>
            <a:r>
              <a:rPr lang="ru-RU" altLang="ru-RU" dirty="0">
                <a:solidFill>
                  <a:srgbClr val="000000"/>
                </a:solidFill>
                <a:latin typeface="PT Serif" pitchFamily="18" charset="-52"/>
                <a:cs typeface="Times New Roman" pitchFamily="18" charset="0"/>
              </a:rPr>
              <a:t> ФГОС ООО. Их содержание в сравнении с версией из ФГОС-2010 изменилось. </a:t>
            </a:r>
            <a:endParaRPr lang="ru-RU" altLang="ru-RU" dirty="0">
              <a:solidFill>
                <a:srgbClr val="334116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5"/>
          <p:cNvPicPr>
            <a:picLocks noChangeAspect="1" noChangeArrowheads="1"/>
          </p:cNvPicPr>
          <p:nvPr/>
        </p:nvPicPr>
        <p:blipFill>
          <a:blip r:embed="rId2"/>
          <a:srcRect l="6525" t="29167" r="50294" b="30000"/>
          <a:stretch>
            <a:fillRect/>
          </a:stretch>
        </p:blipFill>
        <p:spPr bwMode="auto">
          <a:xfrm>
            <a:off x="285720" y="785794"/>
            <a:ext cx="8729723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4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FC000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355</TotalTime>
  <Words>340</Words>
  <Application>Microsoft Office PowerPoint</Application>
  <PresentationFormat>Экран (4:3)</PresentationFormat>
  <Paragraphs>84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PT Serif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Пользователь Windows</cp:lastModifiedBy>
  <cp:revision>32</cp:revision>
  <dcterms:created xsi:type="dcterms:W3CDTF">2017-11-08T11:02:15Z</dcterms:created>
  <dcterms:modified xsi:type="dcterms:W3CDTF">2022-02-07T04:41:56Z</dcterms:modified>
</cp:coreProperties>
</file>